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4" r:id="rId21"/>
  </p:sldIdLst>
  <p:sldSz cx="12192000" cy="6858000"/>
  <p:notesSz cx="6858000" cy="12192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/gIDSPKdhs03mDHamYNo4k9El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E53ABD-3E01-4E62-8995-A8B0DE15669D}">
  <a:tblStyle styleId="{7EE53ABD-3E01-4E62-8995-A8B0DE1566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F8CA3-FB60-463D-B09B-80E142B8A91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5DE8BBC-099D-45DF-9D23-4E220B244653}">
      <dgm:prSet phldrT="[Texte]"/>
      <dgm:spPr/>
      <dgm:t>
        <a:bodyPr/>
        <a:lstStyle/>
        <a:p>
          <a:r>
            <a:rPr lang="fr-FR" dirty="0"/>
            <a:t>Classe de 3ème</a:t>
          </a:r>
        </a:p>
      </dgm:t>
    </dgm:pt>
    <dgm:pt modelId="{67EEE6B9-5992-493E-A39D-3B012F79CF66}" type="parTrans" cxnId="{675191F5-5FB5-4239-A860-92B1C33F7CC8}">
      <dgm:prSet/>
      <dgm:spPr/>
      <dgm:t>
        <a:bodyPr/>
        <a:lstStyle/>
        <a:p>
          <a:endParaRPr lang="fr-FR"/>
        </a:p>
      </dgm:t>
    </dgm:pt>
    <dgm:pt modelId="{C43058A5-6DB5-4D3D-8E2D-605A5F15ADFC}" type="sibTrans" cxnId="{675191F5-5FB5-4239-A860-92B1C33F7CC8}">
      <dgm:prSet/>
      <dgm:spPr/>
      <dgm:t>
        <a:bodyPr/>
        <a:lstStyle/>
        <a:p>
          <a:endParaRPr lang="fr-FR"/>
        </a:p>
      </dgm:t>
    </dgm:pt>
    <dgm:pt modelId="{44B73E41-6C5E-4C42-BAE5-F21E442A8711}">
      <dgm:prSet phldrT="[Texte]" custT="1"/>
      <dgm:spPr/>
      <dgm:t>
        <a:bodyPr/>
        <a:lstStyle/>
        <a:p>
          <a:r>
            <a:rPr lang="fr-FR" sz="2400" dirty="0"/>
            <a:t>Découvre un cabinet comptable lors du stage découverte</a:t>
          </a:r>
        </a:p>
      </dgm:t>
    </dgm:pt>
    <dgm:pt modelId="{D68660FD-C5C7-49E6-94D5-2D4B1AF3B897}" type="parTrans" cxnId="{903255FD-EFD7-4A85-8FD5-71E71DC26C98}">
      <dgm:prSet/>
      <dgm:spPr/>
      <dgm:t>
        <a:bodyPr/>
        <a:lstStyle/>
        <a:p>
          <a:endParaRPr lang="fr-FR"/>
        </a:p>
      </dgm:t>
    </dgm:pt>
    <dgm:pt modelId="{2108494E-3FC0-45C4-B417-3DBFDF52F846}" type="sibTrans" cxnId="{903255FD-EFD7-4A85-8FD5-71E71DC26C98}">
      <dgm:prSet/>
      <dgm:spPr/>
      <dgm:t>
        <a:bodyPr/>
        <a:lstStyle/>
        <a:p>
          <a:endParaRPr lang="fr-FR"/>
        </a:p>
      </dgm:t>
    </dgm:pt>
    <dgm:pt modelId="{FDF5D552-414D-4593-88AC-383ED5546151}">
      <dgm:prSet phldrT="[Texte]"/>
      <dgm:spPr/>
      <dgm:t>
        <a:bodyPr/>
        <a:lstStyle/>
        <a:p>
          <a:r>
            <a:rPr lang="fr-FR" dirty="0"/>
            <a:t>Classe de Seconde</a:t>
          </a:r>
        </a:p>
      </dgm:t>
    </dgm:pt>
    <dgm:pt modelId="{D5BA8191-3ED6-48BF-BCF5-B7403CFD195B}" type="parTrans" cxnId="{B1833028-F795-4910-BE4D-522A7DD5B27B}">
      <dgm:prSet/>
      <dgm:spPr/>
      <dgm:t>
        <a:bodyPr/>
        <a:lstStyle/>
        <a:p>
          <a:endParaRPr lang="fr-FR"/>
        </a:p>
      </dgm:t>
    </dgm:pt>
    <dgm:pt modelId="{3043C66E-04C2-4EF5-BEAC-410CA0BA3602}" type="sibTrans" cxnId="{B1833028-F795-4910-BE4D-522A7DD5B27B}">
      <dgm:prSet/>
      <dgm:spPr/>
      <dgm:t>
        <a:bodyPr/>
        <a:lstStyle/>
        <a:p>
          <a:endParaRPr lang="fr-FR"/>
        </a:p>
      </dgm:t>
    </dgm:pt>
    <dgm:pt modelId="{05826234-1B6A-4026-BACC-E58D417788E5}">
      <dgm:prSet phldrT="[Texte]" custT="1"/>
      <dgm:spPr/>
      <dgm:t>
        <a:bodyPr/>
        <a:lstStyle/>
        <a:p>
          <a:r>
            <a:rPr lang="fr-FR" sz="2400" dirty="0"/>
            <a:t>Découvre la STMG lors d’une présentation en classe de 2de              </a:t>
          </a:r>
          <a:r>
            <a:rPr lang="fr-FR" sz="1800" b="1" i="1" dirty="0">
              <a:solidFill>
                <a:srgbClr val="0070C0"/>
              </a:solidFill>
            </a:rPr>
            <a:t>Un de mes profs m’avait dit « mieux vaut faire un bon BAC STMG qu’un bac général au rabais. </a:t>
          </a:r>
          <a:r>
            <a:rPr lang="fr-FR" sz="1800" i="1" dirty="0">
              <a:solidFill>
                <a:srgbClr val="0070C0"/>
              </a:solidFill>
            </a:rPr>
            <a:t>». </a:t>
          </a:r>
          <a:endParaRPr lang="fr-FR" sz="2800" dirty="0"/>
        </a:p>
      </dgm:t>
    </dgm:pt>
    <dgm:pt modelId="{FD558337-8AC2-4013-949A-47D5A0543101}" type="parTrans" cxnId="{89F0FBB5-7CFD-4BB7-B2DB-3AC8B0F93952}">
      <dgm:prSet/>
      <dgm:spPr/>
      <dgm:t>
        <a:bodyPr/>
        <a:lstStyle/>
        <a:p>
          <a:endParaRPr lang="fr-FR"/>
        </a:p>
      </dgm:t>
    </dgm:pt>
    <dgm:pt modelId="{754FE76D-4B5F-485F-A7E8-1334A3A81DA3}" type="sibTrans" cxnId="{89F0FBB5-7CFD-4BB7-B2DB-3AC8B0F93952}">
      <dgm:prSet/>
      <dgm:spPr/>
      <dgm:t>
        <a:bodyPr/>
        <a:lstStyle/>
        <a:p>
          <a:endParaRPr lang="fr-FR"/>
        </a:p>
      </dgm:t>
    </dgm:pt>
    <dgm:pt modelId="{8CE82801-2257-4E7F-8CD7-FD88F5BAE45D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et </a:t>
          </a:r>
          <a:r>
            <a:rPr lang="fr-FR" dirty="0" err="1"/>
            <a:t>Tle</a:t>
          </a:r>
          <a:endParaRPr lang="fr-FR" dirty="0"/>
        </a:p>
      </dgm:t>
    </dgm:pt>
    <dgm:pt modelId="{CB40A2F4-BEF9-4996-8851-777408988F98}" type="parTrans" cxnId="{9DF71391-45BA-4577-BD93-C2AD9BB8F19B}">
      <dgm:prSet/>
      <dgm:spPr/>
      <dgm:t>
        <a:bodyPr/>
        <a:lstStyle/>
        <a:p>
          <a:endParaRPr lang="fr-FR"/>
        </a:p>
      </dgm:t>
    </dgm:pt>
    <dgm:pt modelId="{874813FE-1F17-491B-910B-F903E1716756}" type="sibTrans" cxnId="{9DF71391-45BA-4577-BD93-C2AD9BB8F19B}">
      <dgm:prSet/>
      <dgm:spPr/>
      <dgm:t>
        <a:bodyPr/>
        <a:lstStyle/>
        <a:p>
          <a:endParaRPr lang="fr-FR"/>
        </a:p>
      </dgm:t>
    </dgm:pt>
    <dgm:pt modelId="{356ADC5F-8327-46A0-A5E2-58064D721255}">
      <dgm:prSet phldrT="[Texte]" custT="1"/>
      <dgm:spPr/>
      <dgm:t>
        <a:bodyPr/>
        <a:lstStyle/>
        <a:p>
          <a:r>
            <a:rPr lang="fr-FR" sz="2400" kern="1200" dirty="0"/>
            <a:t>Obtient son Bac avec mention TB </a:t>
          </a:r>
          <a:r>
            <a:rPr lang="fr-FR" sz="1800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«</a:t>
          </a:r>
          <a:r>
            <a:rPr lang="fr-FR" sz="1800" b="1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l’étude de gestion avec un stage en 1</a:t>
          </a:r>
          <a:r>
            <a:rPr lang="fr-FR" sz="1800" b="1" i="1" kern="1200" baseline="30000" dirty="0">
              <a:solidFill>
                <a:srgbClr val="0070C0"/>
              </a:solidFill>
              <a:latin typeface="Arial"/>
              <a:ea typeface="+mn-ea"/>
              <a:cs typeface="+mn-cs"/>
            </a:rPr>
            <a:t>ère</a:t>
          </a:r>
          <a:r>
            <a:rPr lang="fr-FR" sz="1800" b="1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 permet d’étudier un sujet concret auprès de professionnels</a:t>
          </a:r>
          <a:r>
            <a:rPr lang="fr-FR" sz="1800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 »</a:t>
          </a:r>
          <a:endParaRPr lang="fr-FR" sz="2000" i="1" kern="1200" dirty="0">
            <a:solidFill>
              <a:srgbClr val="0070C0"/>
            </a:solidFill>
            <a:latin typeface="Arial"/>
            <a:ea typeface="+mn-ea"/>
            <a:cs typeface="+mn-cs"/>
          </a:endParaRPr>
        </a:p>
      </dgm:t>
    </dgm:pt>
    <dgm:pt modelId="{4A687D67-1A80-4406-818D-4B42BB06249D}" type="parTrans" cxnId="{1241A157-815F-4F88-9372-EC03F09C2990}">
      <dgm:prSet/>
      <dgm:spPr/>
      <dgm:t>
        <a:bodyPr/>
        <a:lstStyle/>
        <a:p>
          <a:endParaRPr lang="fr-FR"/>
        </a:p>
      </dgm:t>
    </dgm:pt>
    <dgm:pt modelId="{F597A2C4-E2E2-4827-884B-0C73A9391924}" type="sibTrans" cxnId="{1241A157-815F-4F88-9372-EC03F09C2990}">
      <dgm:prSet/>
      <dgm:spPr/>
      <dgm:t>
        <a:bodyPr/>
        <a:lstStyle/>
        <a:p>
          <a:endParaRPr lang="fr-FR"/>
        </a:p>
      </dgm:t>
    </dgm:pt>
    <dgm:pt modelId="{766FEFCA-7B0C-4D3F-BD33-1E155429C6F7}">
      <dgm:prSet/>
      <dgm:spPr/>
      <dgm:t>
        <a:bodyPr/>
        <a:lstStyle/>
        <a:p>
          <a:r>
            <a:rPr lang="fr-FR" dirty="0"/>
            <a:t>BTS CG puis DCG</a:t>
          </a:r>
        </a:p>
      </dgm:t>
    </dgm:pt>
    <dgm:pt modelId="{D3AA20B5-105C-4559-AC49-4F5C510AE333}" type="parTrans" cxnId="{9836D8F3-ACC8-4C5E-8510-DF0A5C6447B7}">
      <dgm:prSet/>
      <dgm:spPr/>
      <dgm:t>
        <a:bodyPr/>
        <a:lstStyle/>
        <a:p>
          <a:endParaRPr lang="fr-FR"/>
        </a:p>
      </dgm:t>
    </dgm:pt>
    <dgm:pt modelId="{61EF4624-AE67-4AA4-9D73-8E5B92003B11}" type="sibTrans" cxnId="{9836D8F3-ACC8-4C5E-8510-DF0A5C6447B7}">
      <dgm:prSet/>
      <dgm:spPr/>
      <dgm:t>
        <a:bodyPr/>
        <a:lstStyle/>
        <a:p>
          <a:endParaRPr lang="fr-FR"/>
        </a:p>
      </dgm:t>
    </dgm:pt>
    <dgm:pt modelId="{05C9E9E5-239F-446C-9C7A-000E24F7803E}">
      <dgm:prSet/>
      <dgm:spPr/>
      <dgm:t>
        <a:bodyPr/>
        <a:lstStyle/>
        <a:p>
          <a:r>
            <a:rPr lang="fr-FR" dirty="0"/>
            <a:t>Obtient un BTS CG en scolaire et un DCG en apprentissage</a:t>
          </a:r>
        </a:p>
      </dgm:t>
    </dgm:pt>
    <dgm:pt modelId="{5275E734-FE5A-491F-93D1-76A8B9290E44}" type="parTrans" cxnId="{CFBA8CE0-0249-402C-BBC3-68ACCDEF8EEC}">
      <dgm:prSet/>
      <dgm:spPr/>
      <dgm:t>
        <a:bodyPr/>
        <a:lstStyle/>
        <a:p>
          <a:endParaRPr lang="fr-FR"/>
        </a:p>
      </dgm:t>
    </dgm:pt>
    <dgm:pt modelId="{86771222-F676-4A79-87D8-B4722E7C649C}" type="sibTrans" cxnId="{CFBA8CE0-0249-402C-BBC3-68ACCDEF8EEC}">
      <dgm:prSet/>
      <dgm:spPr/>
      <dgm:t>
        <a:bodyPr/>
        <a:lstStyle/>
        <a:p>
          <a:endParaRPr lang="fr-FR"/>
        </a:p>
      </dgm:t>
    </dgm:pt>
    <dgm:pt modelId="{201818CF-C382-4401-9F5D-8F502188D9EE}">
      <dgm:prSet/>
      <dgm:spPr/>
      <dgm:t>
        <a:bodyPr/>
        <a:lstStyle/>
        <a:p>
          <a:r>
            <a:rPr lang="fr-FR" dirty="0"/>
            <a:t>Intègre le cabinet CERFRANCE à Mont de Marsan</a:t>
          </a:r>
        </a:p>
      </dgm:t>
    </dgm:pt>
    <dgm:pt modelId="{71E2378A-E54B-4D32-96C7-2BE0250ABEAD}" type="parTrans" cxnId="{186E0B34-30BC-4142-9C00-939989337542}">
      <dgm:prSet/>
      <dgm:spPr/>
      <dgm:t>
        <a:bodyPr/>
        <a:lstStyle/>
        <a:p>
          <a:endParaRPr lang="fr-FR"/>
        </a:p>
      </dgm:t>
    </dgm:pt>
    <dgm:pt modelId="{CEE07222-E863-4E97-916C-CF6975E251CF}" type="sibTrans" cxnId="{186E0B34-30BC-4142-9C00-939989337542}">
      <dgm:prSet/>
      <dgm:spPr/>
      <dgm:t>
        <a:bodyPr/>
        <a:lstStyle/>
        <a:p>
          <a:endParaRPr lang="fr-FR"/>
        </a:p>
      </dgm:t>
    </dgm:pt>
    <dgm:pt modelId="{67C6790E-287F-4AE6-88D0-6FA025FBA29C}" type="pres">
      <dgm:prSet presAssocID="{531F8CA3-FB60-463D-B09B-80E142B8A910}" presName="linearFlow" presStyleCnt="0">
        <dgm:presLayoutVars>
          <dgm:dir/>
          <dgm:animLvl val="lvl"/>
          <dgm:resizeHandles val="exact"/>
        </dgm:presLayoutVars>
      </dgm:prSet>
      <dgm:spPr/>
    </dgm:pt>
    <dgm:pt modelId="{55FAFE40-16E8-498C-969F-9E287FA05368}" type="pres">
      <dgm:prSet presAssocID="{95DE8BBC-099D-45DF-9D23-4E220B244653}" presName="composite" presStyleCnt="0"/>
      <dgm:spPr/>
    </dgm:pt>
    <dgm:pt modelId="{224692EB-657E-4208-B4C5-4396BF113FCC}" type="pres">
      <dgm:prSet presAssocID="{95DE8BBC-099D-45DF-9D23-4E220B24465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F6D3AA1-1205-481F-9396-51CD884A64CA}" type="pres">
      <dgm:prSet presAssocID="{95DE8BBC-099D-45DF-9D23-4E220B244653}" presName="descendantText" presStyleLbl="alignAcc1" presStyleIdx="0" presStyleCnt="4" custScaleY="100000">
        <dgm:presLayoutVars>
          <dgm:bulletEnabled val="1"/>
        </dgm:presLayoutVars>
      </dgm:prSet>
      <dgm:spPr/>
    </dgm:pt>
    <dgm:pt modelId="{0312FAB7-E4F4-4948-8A52-884BF49D31DB}" type="pres">
      <dgm:prSet presAssocID="{C43058A5-6DB5-4D3D-8E2D-605A5F15ADFC}" presName="sp" presStyleCnt="0"/>
      <dgm:spPr/>
    </dgm:pt>
    <dgm:pt modelId="{386B22E2-8875-43DF-8DB8-7A3053D93119}" type="pres">
      <dgm:prSet presAssocID="{FDF5D552-414D-4593-88AC-383ED5546151}" presName="composite" presStyleCnt="0"/>
      <dgm:spPr/>
    </dgm:pt>
    <dgm:pt modelId="{E3B9B013-C831-45CD-A0FA-E544E691F083}" type="pres">
      <dgm:prSet presAssocID="{FDF5D552-414D-4593-88AC-383ED554615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EDC5AB7-92EA-4E00-B8A8-5070EF2B8F13}" type="pres">
      <dgm:prSet presAssocID="{FDF5D552-414D-4593-88AC-383ED5546151}" presName="descendantText" presStyleLbl="alignAcc1" presStyleIdx="1" presStyleCnt="4">
        <dgm:presLayoutVars>
          <dgm:bulletEnabled val="1"/>
        </dgm:presLayoutVars>
      </dgm:prSet>
      <dgm:spPr/>
    </dgm:pt>
    <dgm:pt modelId="{E13ACCAF-8614-448A-8883-696FCFF42AEA}" type="pres">
      <dgm:prSet presAssocID="{3043C66E-04C2-4EF5-BEAC-410CA0BA3602}" presName="sp" presStyleCnt="0"/>
      <dgm:spPr/>
    </dgm:pt>
    <dgm:pt modelId="{D9B440EC-7224-4D96-93DB-CD44F6EA3980}" type="pres">
      <dgm:prSet presAssocID="{8CE82801-2257-4E7F-8CD7-FD88F5BAE45D}" presName="composite" presStyleCnt="0"/>
      <dgm:spPr/>
    </dgm:pt>
    <dgm:pt modelId="{C9B1804A-3FFB-4893-BB35-251DB1C084FC}" type="pres">
      <dgm:prSet presAssocID="{8CE82801-2257-4E7F-8CD7-FD88F5BAE45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CE31584-7B6C-430A-862D-5C049035C2FD}" type="pres">
      <dgm:prSet presAssocID="{8CE82801-2257-4E7F-8CD7-FD88F5BAE45D}" presName="descendantText" presStyleLbl="alignAcc1" presStyleIdx="2" presStyleCnt="4">
        <dgm:presLayoutVars>
          <dgm:bulletEnabled val="1"/>
        </dgm:presLayoutVars>
      </dgm:prSet>
      <dgm:spPr/>
    </dgm:pt>
    <dgm:pt modelId="{595923AC-CFC0-439D-AFA5-CA53C40647AD}" type="pres">
      <dgm:prSet presAssocID="{874813FE-1F17-491B-910B-F903E1716756}" presName="sp" presStyleCnt="0"/>
      <dgm:spPr/>
    </dgm:pt>
    <dgm:pt modelId="{02461863-EAC4-4743-82AE-B0707B6A659C}" type="pres">
      <dgm:prSet presAssocID="{766FEFCA-7B0C-4D3F-BD33-1E155429C6F7}" presName="composite" presStyleCnt="0"/>
      <dgm:spPr/>
    </dgm:pt>
    <dgm:pt modelId="{EA307B5D-6E27-4B6A-82BF-266BE0C72A86}" type="pres">
      <dgm:prSet presAssocID="{766FEFCA-7B0C-4D3F-BD33-1E155429C6F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529C829-F7AF-489E-AFAF-67C1178AB0BB}" type="pres">
      <dgm:prSet presAssocID="{766FEFCA-7B0C-4D3F-BD33-1E155429C6F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E5BFB10-F6C7-485A-9075-89173B8E0C35}" type="presOf" srcId="{531F8CA3-FB60-463D-B09B-80E142B8A910}" destId="{67C6790E-287F-4AE6-88D0-6FA025FBA29C}" srcOrd="0" destOrd="0" presId="urn:microsoft.com/office/officeart/2005/8/layout/chevron2"/>
    <dgm:cxn modelId="{E0D3381F-CACE-4490-B0B8-2CCEDF322E4F}" type="presOf" srcId="{05C9E9E5-239F-446C-9C7A-000E24F7803E}" destId="{C529C829-F7AF-489E-AFAF-67C1178AB0BB}" srcOrd="0" destOrd="0" presId="urn:microsoft.com/office/officeart/2005/8/layout/chevron2"/>
    <dgm:cxn modelId="{B1833028-F795-4910-BE4D-522A7DD5B27B}" srcId="{531F8CA3-FB60-463D-B09B-80E142B8A910}" destId="{FDF5D552-414D-4593-88AC-383ED5546151}" srcOrd="1" destOrd="0" parTransId="{D5BA8191-3ED6-48BF-BCF5-B7403CFD195B}" sibTransId="{3043C66E-04C2-4EF5-BEAC-410CA0BA3602}"/>
    <dgm:cxn modelId="{186E0B34-30BC-4142-9C00-939989337542}" srcId="{766FEFCA-7B0C-4D3F-BD33-1E155429C6F7}" destId="{201818CF-C382-4401-9F5D-8F502188D9EE}" srcOrd="1" destOrd="0" parTransId="{71E2378A-E54B-4D32-96C7-2BE0250ABEAD}" sibTransId="{CEE07222-E863-4E97-916C-CF6975E251CF}"/>
    <dgm:cxn modelId="{3F05436A-5195-4C2A-915C-EF50B3CAB691}" type="presOf" srcId="{05826234-1B6A-4026-BACC-E58D417788E5}" destId="{DEDC5AB7-92EA-4E00-B8A8-5070EF2B8F13}" srcOrd="0" destOrd="0" presId="urn:microsoft.com/office/officeart/2005/8/layout/chevron2"/>
    <dgm:cxn modelId="{888CCE6A-FC91-49D1-8D61-BDECAA4C1C54}" type="presOf" srcId="{FDF5D552-414D-4593-88AC-383ED5546151}" destId="{E3B9B013-C831-45CD-A0FA-E544E691F083}" srcOrd="0" destOrd="0" presId="urn:microsoft.com/office/officeart/2005/8/layout/chevron2"/>
    <dgm:cxn modelId="{1241A157-815F-4F88-9372-EC03F09C2990}" srcId="{8CE82801-2257-4E7F-8CD7-FD88F5BAE45D}" destId="{356ADC5F-8327-46A0-A5E2-58064D721255}" srcOrd="0" destOrd="0" parTransId="{4A687D67-1A80-4406-818D-4B42BB06249D}" sibTransId="{F597A2C4-E2E2-4827-884B-0C73A9391924}"/>
    <dgm:cxn modelId="{A4B8448A-B6C1-4607-883D-A5C2110948D9}" type="presOf" srcId="{8CE82801-2257-4E7F-8CD7-FD88F5BAE45D}" destId="{C9B1804A-3FFB-4893-BB35-251DB1C084FC}" srcOrd="0" destOrd="0" presId="urn:microsoft.com/office/officeart/2005/8/layout/chevron2"/>
    <dgm:cxn modelId="{9DF71391-45BA-4577-BD93-C2AD9BB8F19B}" srcId="{531F8CA3-FB60-463D-B09B-80E142B8A910}" destId="{8CE82801-2257-4E7F-8CD7-FD88F5BAE45D}" srcOrd="2" destOrd="0" parTransId="{CB40A2F4-BEF9-4996-8851-777408988F98}" sibTransId="{874813FE-1F17-491B-910B-F903E1716756}"/>
    <dgm:cxn modelId="{060343A7-7364-4467-AD40-151319758C69}" type="presOf" srcId="{766FEFCA-7B0C-4D3F-BD33-1E155429C6F7}" destId="{EA307B5D-6E27-4B6A-82BF-266BE0C72A86}" srcOrd="0" destOrd="0" presId="urn:microsoft.com/office/officeart/2005/8/layout/chevron2"/>
    <dgm:cxn modelId="{31AB06AF-89EE-4347-BF64-FEAFF60DCB38}" type="presOf" srcId="{201818CF-C382-4401-9F5D-8F502188D9EE}" destId="{C529C829-F7AF-489E-AFAF-67C1178AB0BB}" srcOrd="0" destOrd="1" presId="urn:microsoft.com/office/officeart/2005/8/layout/chevron2"/>
    <dgm:cxn modelId="{89F0FBB5-7CFD-4BB7-B2DB-3AC8B0F93952}" srcId="{FDF5D552-414D-4593-88AC-383ED5546151}" destId="{05826234-1B6A-4026-BACC-E58D417788E5}" srcOrd="0" destOrd="0" parTransId="{FD558337-8AC2-4013-949A-47D5A0543101}" sibTransId="{754FE76D-4B5F-485F-A7E8-1334A3A81DA3}"/>
    <dgm:cxn modelId="{788F18B9-EC64-4798-904E-5AFF480DC703}" type="presOf" srcId="{44B73E41-6C5E-4C42-BAE5-F21E442A8711}" destId="{6F6D3AA1-1205-481F-9396-51CD884A64CA}" srcOrd="0" destOrd="0" presId="urn:microsoft.com/office/officeart/2005/8/layout/chevron2"/>
    <dgm:cxn modelId="{D8A627B9-A2A2-444C-9E83-52B4A9BD59B2}" type="presOf" srcId="{95DE8BBC-099D-45DF-9D23-4E220B244653}" destId="{224692EB-657E-4208-B4C5-4396BF113FCC}" srcOrd="0" destOrd="0" presId="urn:microsoft.com/office/officeart/2005/8/layout/chevron2"/>
    <dgm:cxn modelId="{CFBA8CE0-0249-402C-BBC3-68ACCDEF8EEC}" srcId="{766FEFCA-7B0C-4D3F-BD33-1E155429C6F7}" destId="{05C9E9E5-239F-446C-9C7A-000E24F7803E}" srcOrd="0" destOrd="0" parTransId="{5275E734-FE5A-491F-93D1-76A8B9290E44}" sibTransId="{86771222-F676-4A79-87D8-B4722E7C649C}"/>
    <dgm:cxn modelId="{9836D8F3-ACC8-4C5E-8510-DF0A5C6447B7}" srcId="{531F8CA3-FB60-463D-B09B-80E142B8A910}" destId="{766FEFCA-7B0C-4D3F-BD33-1E155429C6F7}" srcOrd="3" destOrd="0" parTransId="{D3AA20B5-105C-4559-AC49-4F5C510AE333}" sibTransId="{61EF4624-AE67-4AA4-9D73-8E5B92003B11}"/>
    <dgm:cxn modelId="{675191F5-5FB5-4239-A860-92B1C33F7CC8}" srcId="{531F8CA3-FB60-463D-B09B-80E142B8A910}" destId="{95DE8BBC-099D-45DF-9D23-4E220B244653}" srcOrd="0" destOrd="0" parTransId="{67EEE6B9-5992-493E-A39D-3B012F79CF66}" sibTransId="{C43058A5-6DB5-4D3D-8E2D-605A5F15ADFC}"/>
    <dgm:cxn modelId="{BD7EC8FA-4774-48D3-B28F-19D1486CFA54}" type="presOf" srcId="{356ADC5F-8327-46A0-A5E2-58064D721255}" destId="{FCE31584-7B6C-430A-862D-5C049035C2FD}" srcOrd="0" destOrd="0" presId="urn:microsoft.com/office/officeart/2005/8/layout/chevron2"/>
    <dgm:cxn modelId="{903255FD-EFD7-4A85-8FD5-71E71DC26C98}" srcId="{95DE8BBC-099D-45DF-9D23-4E220B244653}" destId="{44B73E41-6C5E-4C42-BAE5-F21E442A8711}" srcOrd="0" destOrd="0" parTransId="{D68660FD-C5C7-49E6-94D5-2D4B1AF3B897}" sibTransId="{2108494E-3FC0-45C4-B417-3DBFDF52F846}"/>
    <dgm:cxn modelId="{D67DF309-A6FC-4CB1-BCA9-AD695E0D30E2}" type="presParOf" srcId="{67C6790E-287F-4AE6-88D0-6FA025FBA29C}" destId="{55FAFE40-16E8-498C-969F-9E287FA05368}" srcOrd="0" destOrd="0" presId="urn:microsoft.com/office/officeart/2005/8/layout/chevron2"/>
    <dgm:cxn modelId="{B5495449-0370-4B72-A94C-DD6147A4CC70}" type="presParOf" srcId="{55FAFE40-16E8-498C-969F-9E287FA05368}" destId="{224692EB-657E-4208-B4C5-4396BF113FCC}" srcOrd="0" destOrd="0" presId="urn:microsoft.com/office/officeart/2005/8/layout/chevron2"/>
    <dgm:cxn modelId="{BB53B1DC-14CF-422A-BDC4-42AD873E6ACF}" type="presParOf" srcId="{55FAFE40-16E8-498C-969F-9E287FA05368}" destId="{6F6D3AA1-1205-481F-9396-51CD884A64CA}" srcOrd="1" destOrd="0" presId="urn:microsoft.com/office/officeart/2005/8/layout/chevron2"/>
    <dgm:cxn modelId="{83AFD540-284F-4AE4-8CF2-7B5D8C8CB93E}" type="presParOf" srcId="{67C6790E-287F-4AE6-88D0-6FA025FBA29C}" destId="{0312FAB7-E4F4-4948-8A52-884BF49D31DB}" srcOrd="1" destOrd="0" presId="urn:microsoft.com/office/officeart/2005/8/layout/chevron2"/>
    <dgm:cxn modelId="{FF08EF99-9848-4908-B03D-F5DE16CB1CEF}" type="presParOf" srcId="{67C6790E-287F-4AE6-88D0-6FA025FBA29C}" destId="{386B22E2-8875-43DF-8DB8-7A3053D93119}" srcOrd="2" destOrd="0" presId="urn:microsoft.com/office/officeart/2005/8/layout/chevron2"/>
    <dgm:cxn modelId="{8FB8820E-B67D-459A-BD6E-8DAB72C1825A}" type="presParOf" srcId="{386B22E2-8875-43DF-8DB8-7A3053D93119}" destId="{E3B9B013-C831-45CD-A0FA-E544E691F083}" srcOrd="0" destOrd="0" presId="urn:microsoft.com/office/officeart/2005/8/layout/chevron2"/>
    <dgm:cxn modelId="{F7E15D4B-87F5-4414-8A4A-104F384B4C4B}" type="presParOf" srcId="{386B22E2-8875-43DF-8DB8-7A3053D93119}" destId="{DEDC5AB7-92EA-4E00-B8A8-5070EF2B8F13}" srcOrd="1" destOrd="0" presId="urn:microsoft.com/office/officeart/2005/8/layout/chevron2"/>
    <dgm:cxn modelId="{BA4598F5-70F3-4C1E-8236-4C1B2823E863}" type="presParOf" srcId="{67C6790E-287F-4AE6-88D0-6FA025FBA29C}" destId="{E13ACCAF-8614-448A-8883-696FCFF42AEA}" srcOrd="3" destOrd="0" presId="urn:microsoft.com/office/officeart/2005/8/layout/chevron2"/>
    <dgm:cxn modelId="{A85C949D-5739-4020-8663-D07AFAFB00A6}" type="presParOf" srcId="{67C6790E-287F-4AE6-88D0-6FA025FBA29C}" destId="{D9B440EC-7224-4D96-93DB-CD44F6EA3980}" srcOrd="4" destOrd="0" presId="urn:microsoft.com/office/officeart/2005/8/layout/chevron2"/>
    <dgm:cxn modelId="{67A88DF7-7691-4FF0-A9BA-80B2E3143101}" type="presParOf" srcId="{D9B440EC-7224-4D96-93DB-CD44F6EA3980}" destId="{C9B1804A-3FFB-4893-BB35-251DB1C084FC}" srcOrd="0" destOrd="0" presId="urn:microsoft.com/office/officeart/2005/8/layout/chevron2"/>
    <dgm:cxn modelId="{775B776E-5CA7-496A-9EA9-5BB255FD508C}" type="presParOf" srcId="{D9B440EC-7224-4D96-93DB-CD44F6EA3980}" destId="{FCE31584-7B6C-430A-862D-5C049035C2FD}" srcOrd="1" destOrd="0" presId="urn:microsoft.com/office/officeart/2005/8/layout/chevron2"/>
    <dgm:cxn modelId="{85B0FDD1-5B4D-421F-A837-E891A95B2EFC}" type="presParOf" srcId="{67C6790E-287F-4AE6-88D0-6FA025FBA29C}" destId="{595923AC-CFC0-439D-AFA5-CA53C40647AD}" srcOrd="5" destOrd="0" presId="urn:microsoft.com/office/officeart/2005/8/layout/chevron2"/>
    <dgm:cxn modelId="{7953128D-569F-4C46-9164-E215D0C07217}" type="presParOf" srcId="{67C6790E-287F-4AE6-88D0-6FA025FBA29C}" destId="{02461863-EAC4-4743-82AE-B0707B6A659C}" srcOrd="6" destOrd="0" presId="urn:microsoft.com/office/officeart/2005/8/layout/chevron2"/>
    <dgm:cxn modelId="{94771F35-E174-48F4-BF05-A6A23970F4F7}" type="presParOf" srcId="{02461863-EAC4-4743-82AE-B0707B6A659C}" destId="{EA307B5D-6E27-4B6A-82BF-266BE0C72A86}" srcOrd="0" destOrd="0" presId="urn:microsoft.com/office/officeart/2005/8/layout/chevron2"/>
    <dgm:cxn modelId="{4974210A-4E29-4FF2-B381-CCC99B7FB048}" type="presParOf" srcId="{02461863-EAC4-4743-82AE-B0707B6A659C}" destId="{C529C829-F7AF-489E-AFAF-67C1178AB0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92EB-657E-4208-B4C5-4396BF113FCC}">
      <dsp:nvSpPr>
        <dsp:cNvPr id="0" name=""/>
        <dsp:cNvSpPr/>
      </dsp:nvSpPr>
      <dsp:spPr>
        <a:xfrm rot="5400000">
          <a:off x="-174393" y="176455"/>
          <a:ext cx="1162623" cy="813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Classe de 3ème</a:t>
          </a:r>
        </a:p>
      </dsp:txBody>
      <dsp:txXfrm rot="-5400000">
        <a:off x="1" y="408979"/>
        <a:ext cx="813836" cy="348787"/>
      </dsp:txXfrm>
    </dsp:sp>
    <dsp:sp modelId="{6F6D3AA1-1205-481F-9396-51CD884A64CA}">
      <dsp:nvSpPr>
        <dsp:cNvPr id="0" name=""/>
        <dsp:cNvSpPr/>
      </dsp:nvSpPr>
      <dsp:spPr>
        <a:xfrm rot="5400000">
          <a:off x="5434783" y="-4618883"/>
          <a:ext cx="755705" cy="9997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Découvre un cabinet comptable lors du stage découverte</a:t>
          </a:r>
        </a:p>
      </dsp:txBody>
      <dsp:txXfrm rot="-5400000">
        <a:off x="813837" y="38953"/>
        <a:ext cx="9960708" cy="681925"/>
      </dsp:txXfrm>
    </dsp:sp>
    <dsp:sp modelId="{E3B9B013-C831-45CD-A0FA-E544E691F083}">
      <dsp:nvSpPr>
        <dsp:cNvPr id="0" name=""/>
        <dsp:cNvSpPr/>
      </dsp:nvSpPr>
      <dsp:spPr>
        <a:xfrm rot="5400000">
          <a:off x="-174393" y="1191180"/>
          <a:ext cx="1162623" cy="813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Classe de Seconde</a:t>
          </a:r>
        </a:p>
      </dsp:txBody>
      <dsp:txXfrm rot="-5400000">
        <a:off x="1" y="1423704"/>
        <a:ext cx="813836" cy="348787"/>
      </dsp:txXfrm>
    </dsp:sp>
    <dsp:sp modelId="{DEDC5AB7-92EA-4E00-B8A8-5070EF2B8F13}">
      <dsp:nvSpPr>
        <dsp:cNvPr id="0" name=""/>
        <dsp:cNvSpPr/>
      </dsp:nvSpPr>
      <dsp:spPr>
        <a:xfrm rot="5400000">
          <a:off x="5434783" y="-3604159"/>
          <a:ext cx="755705" cy="9997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Découvre la STMG lors d’une présentation en classe de 2de              </a:t>
          </a:r>
          <a:r>
            <a:rPr lang="fr-FR" sz="1800" b="1" i="1" kern="1200" dirty="0">
              <a:solidFill>
                <a:srgbClr val="0070C0"/>
              </a:solidFill>
            </a:rPr>
            <a:t>Un de mes profs m’avait dit « mieux vaut faire un bon BAC STMG qu’un bac général au rabais. </a:t>
          </a:r>
          <a:r>
            <a:rPr lang="fr-FR" sz="1800" i="1" kern="1200" dirty="0">
              <a:solidFill>
                <a:srgbClr val="0070C0"/>
              </a:solidFill>
            </a:rPr>
            <a:t>». </a:t>
          </a:r>
          <a:endParaRPr lang="fr-FR" sz="2800" kern="1200" dirty="0"/>
        </a:p>
      </dsp:txBody>
      <dsp:txXfrm rot="-5400000">
        <a:off x="813837" y="1053677"/>
        <a:ext cx="9960708" cy="681925"/>
      </dsp:txXfrm>
    </dsp:sp>
    <dsp:sp modelId="{C9B1804A-3FFB-4893-BB35-251DB1C084FC}">
      <dsp:nvSpPr>
        <dsp:cNvPr id="0" name=""/>
        <dsp:cNvSpPr/>
      </dsp:nvSpPr>
      <dsp:spPr>
        <a:xfrm rot="5400000">
          <a:off x="-174393" y="2205904"/>
          <a:ext cx="1162623" cy="813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1</a:t>
          </a:r>
          <a:r>
            <a:rPr lang="fr-FR" sz="1200" kern="1200" baseline="30000" dirty="0"/>
            <a:t>ère</a:t>
          </a:r>
          <a:r>
            <a:rPr lang="fr-FR" sz="1200" kern="1200" dirty="0"/>
            <a:t> et </a:t>
          </a:r>
          <a:r>
            <a:rPr lang="fr-FR" sz="1200" kern="1200" dirty="0" err="1"/>
            <a:t>Tle</a:t>
          </a:r>
          <a:endParaRPr lang="fr-FR" sz="1200" kern="1200" dirty="0"/>
        </a:p>
      </dsp:txBody>
      <dsp:txXfrm rot="-5400000">
        <a:off x="1" y="2438428"/>
        <a:ext cx="813836" cy="348787"/>
      </dsp:txXfrm>
    </dsp:sp>
    <dsp:sp modelId="{FCE31584-7B6C-430A-862D-5C049035C2FD}">
      <dsp:nvSpPr>
        <dsp:cNvPr id="0" name=""/>
        <dsp:cNvSpPr/>
      </dsp:nvSpPr>
      <dsp:spPr>
        <a:xfrm rot="5400000">
          <a:off x="5434783" y="-2589435"/>
          <a:ext cx="755705" cy="9997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Obtient son Bac avec mention TB </a:t>
          </a:r>
          <a:r>
            <a:rPr lang="fr-FR" sz="1800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«</a:t>
          </a:r>
          <a:r>
            <a:rPr lang="fr-FR" sz="1800" b="1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l’étude de gestion avec un stage en 1</a:t>
          </a:r>
          <a:r>
            <a:rPr lang="fr-FR" sz="1800" b="1" i="1" kern="1200" baseline="30000" dirty="0">
              <a:solidFill>
                <a:srgbClr val="0070C0"/>
              </a:solidFill>
              <a:latin typeface="Arial"/>
              <a:ea typeface="+mn-ea"/>
              <a:cs typeface="+mn-cs"/>
            </a:rPr>
            <a:t>ère</a:t>
          </a:r>
          <a:r>
            <a:rPr lang="fr-FR" sz="1800" b="1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 permet d’étudier un sujet concret auprès de professionnels</a:t>
          </a:r>
          <a:r>
            <a:rPr lang="fr-FR" sz="1800" i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 »</a:t>
          </a:r>
          <a:endParaRPr lang="fr-FR" sz="2000" i="1" kern="1200" dirty="0">
            <a:solidFill>
              <a:srgbClr val="0070C0"/>
            </a:solidFill>
            <a:latin typeface="Arial"/>
            <a:ea typeface="+mn-ea"/>
            <a:cs typeface="+mn-cs"/>
          </a:endParaRPr>
        </a:p>
      </dsp:txBody>
      <dsp:txXfrm rot="-5400000">
        <a:off x="813837" y="2068401"/>
        <a:ext cx="9960708" cy="681925"/>
      </dsp:txXfrm>
    </dsp:sp>
    <dsp:sp modelId="{EA307B5D-6E27-4B6A-82BF-266BE0C72A86}">
      <dsp:nvSpPr>
        <dsp:cNvPr id="0" name=""/>
        <dsp:cNvSpPr/>
      </dsp:nvSpPr>
      <dsp:spPr>
        <a:xfrm rot="5400000">
          <a:off x="-174393" y="3220628"/>
          <a:ext cx="1162623" cy="813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BTS CG puis DCG</a:t>
          </a:r>
        </a:p>
      </dsp:txBody>
      <dsp:txXfrm rot="-5400000">
        <a:off x="1" y="3453152"/>
        <a:ext cx="813836" cy="348787"/>
      </dsp:txXfrm>
    </dsp:sp>
    <dsp:sp modelId="{C529C829-F7AF-489E-AFAF-67C1178AB0BB}">
      <dsp:nvSpPr>
        <dsp:cNvPr id="0" name=""/>
        <dsp:cNvSpPr/>
      </dsp:nvSpPr>
      <dsp:spPr>
        <a:xfrm rot="5400000">
          <a:off x="5434783" y="-1574711"/>
          <a:ext cx="755705" cy="9997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Obtient un BTS CG en scolaire et un DCG en apprentissage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Intègre le cabinet CERFRANCE à Mont de Marsan</a:t>
          </a:r>
        </a:p>
      </dsp:txBody>
      <dsp:txXfrm rot="-5400000">
        <a:off x="813837" y="3083125"/>
        <a:ext cx="9960708" cy="681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914400"/>
            <a:ext cx="4572225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95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" name="Google Shape;18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" name="Google Shape;27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" name="Google Shape;37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" name="Google Shape;47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82000">
              <a:srgbClr val="F5F7FC"/>
            </a:gs>
            <a:gs pos="88000">
              <a:srgbClr val="D13605"/>
            </a:gs>
            <a:gs pos="95000">
              <a:srgbClr val="D13605">
                <a:alpha val="94117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moodle.faubourgs.ca/course/search.php?search=ls&amp;lang=en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/>
        </p:nvSpPr>
        <p:spPr>
          <a:xfrm>
            <a:off x="9236" y="5948218"/>
            <a:ext cx="103091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571500" y="602673"/>
            <a:ext cx="111597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Briser un cliché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bac STMG, un bac à bon marché</a:t>
            </a:r>
            <a:r>
              <a:rPr lang="fr-FR" sz="2800" dirty="0">
                <a:solidFill>
                  <a:schemeClr val="dk1"/>
                </a:solidFill>
              </a:rPr>
              <a:t>,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aux horizons bouchés ?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8587" y="2389309"/>
            <a:ext cx="4314825" cy="323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870824"/>
      </p:ext>
    </p:extLst>
  </p:cSld>
  <p:clrMapOvr>
    <a:masterClrMapping/>
  </p:clrMapOvr>
  <p:transition spd="slow" advClick="0" advTm="20000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 txBox="1"/>
          <p:nvPr/>
        </p:nvSpPr>
        <p:spPr>
          <a:xfrm>
            <a:off x="324425" y="1050375"/>
            <a:ext cx="32925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/>
              <a:t>Jeux sérieux </a:t>
            </a:r>
            <a:endParaRPr sz="2800" b="1"/>
          </a:p>
        </p:txBody>
      </p:sp>
      <p:pic>
        <p:nvPicPr>
          <p:cNvPr id="103" name="Google Shape;1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00" y="1740975"/>
            <a:ext cx="4056350" cy="37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 txBox="1"/>
          <p:nvPr/>
        </p:nvSpPr>
        <p:spPr>
          <a:xfrm>
            <a:off x="5335425" y="1146750"/>
            <a:ext cx="688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/>
              <a:t>Enquêtes sur le terrain (grand oral)</a:t>
            </a:r>
            <a:endParaRPr sz="2800" b="1"/>
          </a:p>
        </p:txBody>
      </p:sp>
      <p:pic>
        <p:nvPicPr>
          <p:cNvPr id="105" name="Google Shape;10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8750" y="1751663"/>
            <a:ext cx="5566166" cy="3710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0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/>
          <p:nvPr/>
        </p:nvSpPr>
        <p:spPr>
          <a:xfrm>
            <a:off x="9236" y="5948218"/>
            <a:ext cx="99684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12" name="Google Shape;1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0"/>
          <p:cNvSpPr txBox="1"/>
          <p:nvPr/>
        </p:nvSpPr>
        <p:spPr>
          <a:xfrm>
            <a:off x="529925" y="471552"/>
            <a:ext cx="11399700" cy="6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 le baccalauréat…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2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dirty="0">
                <a:solidFill>
                  <a:schemeClr val="dk1"/>
                </a:solidFill>
              </a:rPr>
              <a:t>épreuves en 1ère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épreuves à l’écrit en terminale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</a:t>
            </a:r>
            <a:r>
              <a:rPr lang="fr-FR" sz="2800" dirty="0">
                <a:solidFill>
                  <a:schemeClr val="dk1"/>
                </a:solidFill>
              </a:rPr>
              <a:t>et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14" name="Google Shape;11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675" y="3290625"/>
            <a:ext cx="2828626" cy="10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7850" y="3254624"/>
            <a:ext cx="2751650" cy="10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/>
          <p:nvPr/>
        </p:nvSpPr>
        <p:spPr>
          <a:xfrm>
            <a:off x="8383600" y="3719875"/>
            <a:ext cx="7869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7400" y="3354675"/>
            <a:ext cx="2140250" cy="11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25" y="4352600"/>
            <a:ext cx="2908951" cy="11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/>
          <p:nvPr/>
        </p:nvSpPr>
        <p:spPr>
          <a:xfrm>
            <a:off x="5467850" y="31750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chemeClr val="dk1"/>
                </a:solidFill>
              </a:rPr>
              <a:t>Droit et économie</a:t>
            </a:r>
            <a:r>
              <a:rPr lang="fr-FR" sz="2100" b="1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120" name="Google Shape;120;p10"/>
          <p:cNvSpPr txBox="1"/>
          <p:nvPr/>
        </p:nvSpPr>
        <p:spPr>
          <a:xfrm>
            <a:off x="900700" y="32906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rgbClr val="FFFF00"/>
                </a:solidFill>
              </a:rPr>
              <a:t>MSDGN</a:t>
            </a:r>
            <a:r>
              <a:rPr lang="fr-FR" sz="2100" b="1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121" name="Google Shape;121;p10"/>
          <p:cNvSpPr txBox="1"/>
          <p:nvPr/>
        </p:nvSpPr>
        <p:spPr>
          <a:xfrm>
            <a:off x="900700" y="43474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rgbClr val="FFFF00"/>
                </a:solidFill>
              </a:rPr>
              <a:t>Philosophie</a:t>
            </a:r>
            <a:r>
              <a:rPr lang="fr-FR" sz="2100" b="1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122" name="Google Shape;122;p10"/>
          <p:cNvSpPr/>
          <p:nvPr/>
        </p:nvSpPr>
        <p:spPr>
          <a:xfrm>
            <a:off x="8383600" y="4883513"/>
            <a:ext cx="7869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87400" y="4485275"/>
            <a:ext cx="2140250" cy="11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9925" y="1357250"/>
            <a:ext cx="3239550" cy="13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/>
          <p:nvPr/>
        </p:nvSpPr>
        <p:spPr>
          <a:xfrm>
            <a:off x="3900700" y="1785025"/>
            <a:ext cx="7869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7600" y="1482400"/>
            <a:ext cx="1873500" cy="10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1100" y="1181100"/>
            <a:ext cx="2404100" cy="149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0"/>
          <p:cNvSpPr/>
          <p:nvPr/>
        </p:nvSpPr>
        <p:spPr>
          <a:xfrm>
            <a:off x="8965200" y="1785025"/>
            <a:ext cx="7869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06400" y="1259175"/>
            <a:ext cx="1456179" cy="14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0"/>
          <p:cNvSpPr txBox="1"/>
          <p:nvPr/>
        </p:nvSpPr>
        <p:spPr>
          <a:xfrm>
            <a:off x="9607625" y="4214375"/>
            <a:ext cx="261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Chacune</a:t>
            </a:r>
            <a:r>
              <a:rPr lang="fr-FR"/>
              <a:t> </a:t>
            </a:r>
            <a:endParaRPr/>
          </a:p>
        </p:txBody>
      </p:sp>
    </p:spTree>
  </p:cSld>
  <p:clrMapOvr>
    <a:masterClrMapping/>
  </p:clrMapOvr>
  <p:transition spd="slow" advClick="0" advTm="20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/>
          <p:nvPr/>
        </p:nvSpPr>
        <p:spPr>
          <a:xfrm>
            <a:off x="9236" y="5948218"/>
            <a:ext cx="102194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37" name="Google Shape;1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1"/>
          <p:cNvSpPr txBox="1"/>
          <p:nvPr/>
        </p:nvSpPr>
        <p:spPr>
          <a:xfrm>
            <a:off x="529925" y="471552"/>
            <a:ext cx="11399700" cy="6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 le baccalauréat…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 épreuve orale : 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                                     Travail en mode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                                      projet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                                 Epreuves finales : 60 % de la note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                                 Contrôle continu : 40 % de la note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900700" y="2801025"/>
            <a:ext cx="1736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900700" y="2777625"/>
            <a:ext cx="187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5512100" y="1243550"/>
            <a:ext cx="584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/>
          </a:p>
        </p:txBody>
      </p:sp>
      <p:pic>
        <p:nvPicPr>
          <p:cNvPr id="142" name="Google Shape;14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100" y="1420200"/>
            <a:ext cx="3418826" cy="184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1"/>
          <p:cNvSpPr/>
          <p:nvPr/>
        </p:nvSpPr>
        <p:spPr>
          <a:xfrm>
            <a:off x="5059000" y="2400825"/>
            <a:ext cx="7869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8525" y="1243550"/>
            <a:ext cx="4196675" cy="20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00" y="3989525"/>
            <a:ext cx="3049425" cy="15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52" name="Google Shape;1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2"/>
          <p:cNvSpPr txBox="1"/>
          <p:nvPr/>
        </p:nvSpPr>
        <p:spPr>
          <a:xfrm>
            <a:off x="529936" y="471546"/>
            <a:ext cx="113997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Notre accompagnement à l’orientation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Entretiens personnalisés (présentiel / visio)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fr-FR" sz="2800" dirty="0">
                <a:solidFill>
                  <a:schemeClr val="dk1"/>
                </a:solidFill>
              </a:rPr>
              <a:t>Visite de plusieurs salons: </a:t>
            </a:r>
            <a:r>
              <a:rPr lang="fr-FR" sz="2800" dirty="0" err="1">
                <a:solidFill>
                  <a:schemeClr val="dk1"/>
                </a:solidFill>
              </a:rPr>
              <a:t>Infosup</a:t>
            </a:r>
            <a:r>
              <a:rPr lang="fr-FR" sz="2800" dirty="0">
                <a:solidFill>
                  <a:schemeClr val="dk1"/>
                </a:solidFill>
              </a:rPr>
              <a:t>,  Nuit de l’orientation …</a:t>
            </a:r>
            <a:endParaRPr sz="2800" dirty="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</a:rPr>
              <a:t>         Immersions en BTS, à l’IUT, à l’université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Réunion d’information sur Parcoursup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Suivi tout au long de l’année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78DD73-AE18-4543-9E2D-871EFDDD0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803" y="3001779"/>
            <a:ext cx="2438400" cy="253898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/>
          <p:nvPr/>
        </p:nvSpPr>
        <p:spPr>
          <a:xfrm>
            <a:off x="9236" y="5948218"/>
            <a:ext cx="98182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3"/>
          <p:cNvSpPr txBox="1"/>
          <p:nvPr/>
        </p:nvSpPr>
        <p:spPr>
          <a:xfrm>
            <a:off x="1360380" y="896265"/>
            <a:ext cx="9632400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BTS : une voie courte et professionnalisante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en 2 ans </a:t>
            </a:r>
            <a:r>
              <a:rPr lang="fr-FR" sz="2800" dirty="0">
                <a:solidFill>
                  <a:schemeClr val="dk1"/>
                </a:solidFill>
              </a:rPr>
              <a:t>en initiale, en apprentissage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Spécialisée et concrète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Stages en entreprise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Poursuites possibles (licence,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bachelor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etc…)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Entre 69 % et 90 % de réussite selon les années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6BC40A-E430-4306-A2D2-96E60724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715" y="2283931"/>
            <a:ext cx="1647472" cy="190283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 txBox="1"/>
          <p:nvPr/>
        </p:nvSpPr>
        <p:spPr>
          <a:xfrm>
            <a:off x="1049482" y="727365"/>
            <a:ext cx="900652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BUT : un parcours plus approfondi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en 3 ans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sz="2000" dirty="0">
                <a:solidFill>
                  <a:schemeClr val="dk1"/>
                </a:solidFill>
              </a:rPr>
              <a:t>en initial puis apprentissage en 3ème année)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Approche théorique + pratique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Université / IUT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Projets + stages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Poursuite d’études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https://www.iutmulhouse.uha.fr/wp-content/uploads/2025/09/Logo-BUT-controle-etat-260x300.jpg">
            <a:extLst>
              <a:ext uri="{FF2B5EF4-FFF2-40B4-BE49-F238E27FC236}">
                <a16:creationId xmlns:a16="http://schemas.microsoft.com/office/drawing/2014/main" id="{7038986D-0BDB-486C-862D-EEBE65B5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25" y="2615609"/>
            <a:ext cx="2220387" cy="25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 txBox="1"/>
          <p:nvPr/>
        </p:nvSpPr>
        <p:spPr>
          <a:xfrm>
            <a:off x="1329208" y="605320"/>
            <a:ext cx="96636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Oser les études longues après STMG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Pour sortir de </a:t>
            </a:r>
            <a:r>
              <a:rPr lang="fr-FR" sz="2800" dirty="0">
                <a:solidFill>
                  <a:schemeClr val="dk1"/>
                </a:solidFill>
              </a:rPr>
              <a:t>sa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zone de confort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Pour être autonome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Pour briser les stéréotypes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1F4C42-5E88-4CB1-85E4-B790FCFC7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845" y="2377421"/>
            <a:ext cx="4335496" cy="2884898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/>
        </p:nvSpPr>
        <p:spPr>
          <a:xfrm>
            <a:off x="9236" y="5948218"/>
            <a:ext cx="99684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84" name="Google Shape;1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6"/>
          <p:cNvSpPr txBox="1"/>
          <p:nvPr/>
        </p:nvSpPr>
        <p:spPr>
          <a:xfrm>
            <a:off x="1329208" y="605320"/>
            <a:ext cx="96636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Oser les études longues après STMG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La classe préparatoire ECT (Economique et 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Commerciale voie Technologique)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L’Université (AES, Droit, LEA, …)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4852B7-C907-4FBC-B47C-75A07F6B8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74" y="2375020"/>
            <a:ext cx="3955312" cy="296648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1273191" y="501690"/>
            <a:ext cx="47062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sont-ils devenus ?</a:t>
            </a:r>
            <a:endParaRPr dirty="0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F7A7FF60-EB87-4D78-B4FA-2D2183233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0595606"/>
              </p:ext>
            </p:extLst>
          </p:nvPr>
        </p:nvGraphicFramePr>
        <p:xfrm>
          <a:off x="770965" y="1567006"/>
          <a:ext cx="10811435" cy="421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EAEE3EF-0A9A-4BA2-A864-CEA90B55F9F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178040" y="292660"/>
            <a:ext cx="4171278" cy="146442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 txBox="1"/>
          <p:nvPr/>
        </p:nvSpPr>
        <p:spPr>
          <a:xfrm>
            <a:off x="957695" y="582781"/>
            <a:ext cx="10276609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conclure…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Oubliez les clichés de la STMG, voyez la STMG comme une opportunité.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Venez nous voir et faisons route ensemble.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3711" y="3338032"/>
            <a:ext cx="4374572" cy="206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1A7BD6-1319-403D-A6A2-3804A833E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9" y="3323884"/>
            <a:ext cx="4500922" cy="213325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/>
        </p:nvSpPr>
        <p:spPr>
          <a:xfrm>
            <a:off x="9236" y="5948218"/>
            <a:ext cx="103091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4B27EE-0364-4497-8DD5-A73C5916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1" y="109302"/>
            <a:ext cx="9748110" cy="5465427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/>
        </p:nvSpPr>
        <p:spPr>
          <a:xfrm>
            <a:off x="9236" y="5948218"/>
            <a:ext cx="99505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207" name="Google Shape;20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 txBox="1"/>
          <p:nvPr/>
        </p:nvSpPr>
        <p:spPr>
          <a:xfrm>
            <a:off x="1007918" y="448117"/>
            <a:ext cx="10276500" cy="6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« plus » de notre établissement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fr-FR" sz="2800" dirty="0">
                <a:solidFill>
                  <a:schemeClr val="dk1"/>
                </a:solidFill>
              </a:rPr>
              <a:t>Seule formation publique du secteur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stage</a:t>
            </a:r>
            <a:r>
              <a:rPr lang="fr-FR" sz="2800" dirty="0">
                <a:solidFill>
                  <a:schemeClr val="dk1"/>
                </a:solidFill>
              </a:rPr>
              <a:t> en classe de 1ère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spécificités présentes dans le lycée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BTS MCO, SAM</a:t>
            </a:r>
            <a:r>
              <a:rPr lang="fr-FR" sz="2800" dirty="0">
                <a:solidFill>
                  <a:schemeClr val="dk1"/>
                </a:solidFill>
              </a:rPr>
              <a:t>, 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 et SP3S possibles ensuite au lycée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salles informatiques bien équipées/ Réalité virtuelle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mini-stages d’immersion pour les secondes, les 1ères.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marR="0" lvl="0" indent="-406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fr-FR" sz="2800" dirty="0">
                <a:solidFill>
                  <a:schemeClr val="dk1"/>
                </a:solidFill>
              </a:rPr>
              <a:t>Des intervenants extérieurs, des visites</a:t>
            </a:r>
            <a:endParaRPr sz="2800" dirty="0">
              <a:solidFill>
                <a:schemeClr val="dk1"/>
              </a:solidFill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20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/>
        </p:nvSpPr>
        <p:spPr>
          <a:xfrm>
            <a:off x="9236" y="5948218"/>
            <a:ext cx="103001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/>
        </p:nvSpPr>
        <p:spPr>
          <a:xfrm>
            <a:off x="760268" y="722899"/>
            <a:ext cx="106714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Notre ADN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des organisations pour mieux agir dans un environnement économique et numérique instable</a:t>
            </a:r>
            <a:endParaRPr dirty="0"/>
          </a:p>
        </p:txBody>
      </p:sp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069" y="2278185"/>
            <a:ext cx="5814051" cy="3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5E3E67-D9DE-4037-8B9A-0BBA4D0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78" y="2278184"/>
            <a:ext cx="5384748" cy="3028921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31" name="Google Shape;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/>
        </p:nvSpPr>
        <p:spPr>
          <a:xfrm>
            <a:off x="588818" y="440454"/>
            <a:ext cx="11014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qualités pour s’engager et progresser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Intérêt pour le concret, l’actualité, aisance à communiquer et capacité à s’impliquer dans des projets.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9064" y="2256336"/>
            <a:ext cx="7156939" cy="327856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 txBox="1"/>
          <p:nvPr/>
        </p:nvSpPr>
        <p:spPr>
          <a:xfrm>
            <a:off x="-4575463" y="6858000"/>
            <a:ext cx="11430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 Auteur inconnu est soumise à la licence </a:t>
            </a:r>
            <a:r>
              <a:rPr lang="fr-FR" sz="9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20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/>
          <p:nvPr/>
        </p:nvSpPr>
        <p:spPr>
          <a:xfrm>
            <a:off x="1194955" y="448117"/>
            <a:ext cx="10058400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STMG : Apprendre en faisant 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« En STMG, 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 apprend en agissant 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analyser, 	appliquer à des cas concrets, collaborer, utiliser le 	numérique et chercher par soi-même. 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En STMG, 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 est acteur de sa formation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pas 	juste spectateur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endParaRPr dirty="0"/>
          </a:p>
        </p:txBody>
      </p:sp>
      <p:sp>
        <p:nvSpPr>
          <p:cNvPr id="43" name="Google Shape;43;p4"/>
          <p:cNvSpPr/>
          <p:nvPr/>
        </p:nvSpPr>
        <p:spPr>
          <a:xfrm>
            <a:off x="1194955" y="342900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1194955" y="1151467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20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/>
          <p:nvPr/>
        </p:nvSpPr>
        <p:spPr>
          <a:xfrm>
            <a:off x="9236" y="5948218"/>
            <a:ext cx="101119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51" name="Google Shape;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/>
        </p:nvSpPr>
        <p:spPr>
          <a:xfrm>
            <a:off x="324425" y="448125"/>
            <a:ext cx="116049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3 spécialités en STMG en Première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</a:rPr>
              <a:t>                                                     </a:t>
            </a:r>
            <a:endParaRPr sz="28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</a:rPr>
              <a:t>                                                  </a:t>
            </a:r>
            <a:r>
              <a:rPr lang="fr-FR" sz="2800" b="1" dirty="0">
                <a:solidFill>
                  <a:schemeClr val="bg1">
                    <a:lumMod val="65000"/>
                  </a:schemeClr>
                </a:solidFill>
              </a:rPr>
              <a:t>   MSDGN en Terminale</a:t>
            </a:r>
            <a:endParaRPr sz="2800" b="1" dirty="0">
              <a:solidFill>
                <a:schemeClr val="bg1">
                  <a:lumMod val="65000"/>
                </a:schemeClr>
              </a:solidFill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1" dirty="0">
              <a:solidFill>
                <a:srgbClr val="0070C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70C0"/>
                </a:solidFill>
              </a:rPr>
              <a:t>Sciences de Gestion et Numérique</a:t>
            </a:r>
            <a:endParaRPr sz="2400" b="1" dirty="0">
              <a:solidFill>
                <a:srgbClr val="0070C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</a:rPr>
              <a:t>                               </a:t>
            </a:r>
            <a:endParaRPr sz="28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5086904" y="1734363"/>
            <a:ext cx="259800" cy="1569000"/>
          </a:xfrm>
          <a:prstGeom prst="rightBrace">
            <a:avLst>
              <a:gd name="adj1" fmla="val 8333"/>
              <a:gd name="adj2" fmla="val 50000"/>
            </a:avLst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26" y="1116150"/>
            <a:ext cx="3280012" cy="119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425" y="2464800"/>
            <a:ext cx="3280013" cy="9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424" y="4206600"/>
            <a:ext cx="2698225" cy="12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5165" y="4206600"/>
            <a:ext cx="3147925" cy="12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A79D3F-0F98-4FDC-A870-5D21A9754D83}"/>
              </a:ext>
            </a:extLst>
          </p:cNvPr>
          <p:cNvSpPr txBox="1"/>
          <p:nvPr/>
        </p:nvSpPr>
        <p:spPr>
          <a:xfrm>
            <a:off x="1165897" y="5478552"/>
            <a:ext cx="101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Droit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E25401-6719-4E30-8813-575A4632CCA6}"/>
              </a:ext>
            </a:extLst>
          </p:cNvPr>
          <p:cNvSpPr txBox="1"/>
          <p:nvPr/>
        </p:nvSpPr>
        <p:spPr>
          <a:xfrm>
            <a:off x="5762707" y="5504717"/>
            <a:ext cx="181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Economie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A5F063-C2CB-4736-B00F-2EA6DD56011F}"/>
              </a:ext>
            </a:extLst>
          </p:cNvPr>
          <p:cNvSpPr txBox="1"/>
          <p:nvPr/>
        </p:nvSpPr>
        <p:spPr>
          <a:xfrm>
            <a:off x="3761773" y="5518618"/>
            <a:ext cx="56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et</a:t>
            </a:r>
            <a:endParaRPr lang="fr-FR" sz="2800" b="1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7E52D0-FDEB-4922-BD38-7993A72D3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195" y="1121108"/>
            <a:ext cx="4840806" cy="229434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/>
        </p:nvSpPr>
        <p:spPr>
          <a:xfrm>
            <a:off x="9236" y="5948218"/>
            <a:ext cx="101567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64" name="Google Shape;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6"/>
          <p:cNvSpPr txBox="1"/>
          <p:nvPr/>
        </p:nvSpPr>
        <p:spPr>
          <a:xfrm>
            <a:off x="1007925" y="448125"/>
            <a:ext cx="104787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4  spécialité	s en STMG en terminale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</a:rPr>
              <a:t> 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6" name="Google Shape;6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625" y="3365538"/>
            <a:ext cx="5043000" cy="23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"/>
          <p:cNvSpPr txBox="1"/>
          <p:nvPr/>
        </p:nvSpPr>
        <p:spPr>
          <a:xfrm>
            <a:off x="6684441" y="3382896"/>
            <a:ext cx="4561366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rgbClr val="FFFF00"/>
                </a:solidFill>
              </a:rPr>
              <a:t>Systèmes d’Information de Gestion</a:t>
            </a:r>
            <a:endParaRPr sz="1900" b="1" dirty="0">
              <a:solidFill>
                <a:srgbClr val="FFFF00"/>
              </a:solidFill>
            </a:endParaRPr>
          </a:p>
        </p:txBody>
      </p:sp>
      <p:pic>
        <p:nvPicPr>
          <p:cNvPr id="68" name="Google Shape;6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850" y="3465150"/>
            <a:ext cx="4841449" cy="23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 txBox="1"/>
          <p:nvPr/>
        </p:nvSpPr>
        <p:spPr>
          <a:xfrm>
            <a:off x="1319174" y="3400645"/>
            <a:ext cx="9251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rgbClr val="FFFF00"/>
                </a:solidFill>
              </a:rPr>
              <a:t>Gestion et finance</a:t>
            </a:r>
            <a:endParaRPr sz="1900" b="1" dirty="0">
              <a:solidFill>
                <a:srgbClr val="FFFF00"/>
              </a:solidFill>
            </a:endParaRPr>
          </a:p>
        </p:txBody>
      </p:sp>
      <p:pic>
        <p:nvPicPr>
          <p:cNvPr id="70" name="Google Shape;7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3625" y="1031175"/>
            <a:ext cx="5042999" cy="21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6"/>
          <p:cNvSpPr txBox="1"/>
          <p:nvPr/>
        </p:nvSpPr>
        <p:spPr>
          <a:xfrm>
            <a:off x="6698513" y="2712115"/>
            <a:ext cx="237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 dirty="0">
                <a:solidFill>
                  <a:srgbClr val="FFFF00"/>
                </a:solidFill>
              </a:rPr>
              <a:t>Mercatique</a:t>
            </a:r>
            <a:endParaRPr sz="1900" b="1" dirty="0">
              <a:solidFill>
                <a:srgbClr val="FFFF00"/>
              </a:solidFill>
            </a:endParaRPr>
          </a:p>
        </p:txBody>
      </p:sp>
      <p:pic>
        <p:nvPicPr>
          <p:cNvPr id="72" name="Google Shape;72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8850" y="1031175"/>
            <a:ext cx="4841449" cy="20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/>
          <p:nvPr/>
        </p:nvSpPr>
        <p:spPr>
          <a:xfrm>
            <a:off x="1319174" y="2730540"/>
            <a:ext cx="484144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 dirty="0">
                <a:solidFill>
                  <a:srgbClr val="FFFF00"/>
                </a:solidFill>
              </a:rPr>
              <a:t>Ressources Humaines et Communication</a:t>
            </a:r>
            <a:endParaRPr sz="1700" b="1" dirty="0">
              <a:solidFill>
                <a:srgbClr val="FFFF00"/>
              </a:solidFill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1621725" y="2695425"/>
            <a:ext cx="92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 advTm="20000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/>
        </p:nvSpPr>
        <p:spPr>
          <a:xfrm>
            <a:off x="9236" y="5948218"/>
            <a:ext cx="100467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 txBox="1"/>
          <p:nvPr/>
        </p:nvSpPr>
        <p:spPr>
          <a:xfrm>
            <a:off x="1339214" y="645498"/>
            <a:ext cx="1027366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enseignement général solide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enseignements généraux maintenus pour garantir une formation équilibrée et des poursuites d’études ouvertes.</a:t>
            </a:r>
            <a:endParaRPr/>
          </a:p>
        </p:txBody>
      </p:sp>
      <p:graphicFrame>
        <p:nvGraphicFramePr>
          <p:cNvPr id="83" name="Google Shape;83;p7"/>
          <p:cNvGraphicFramePr/>
          <p:nvPr/>
        </p:nvGraphicFramePr>
        <p:xfrm>
          <a:off x="1443354" y="2095500"/>
          <a:ext cx="6009000" cy="2594925"/>
        </p:xfrm>
        <a:graphic>
          <a:graphicData uri="http://schemas.openxmlformats.org/drawingml/2006/table">
            <a:tbl>
              <a:tblPr>
                <a:noFill/>
                <a:tableStyleId>{7EE53ABD-3E01-4E62-8995-A8B0DE15669D}</a:tableStyleId>
              </a:tblPr>
              <a:tblGrid>
                <a:gridCol w="122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Français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Droit et Eco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Français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Français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Mathématiques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Mathématiques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LV1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LV2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Droit et Eco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SDGN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EPS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Management</a:t>
                      </a: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LV1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Droit et Eco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3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SDGN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Mathématiques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SDGN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3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ETLV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00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Histoire / Géo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SDGN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Management 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Management</a:t>
                      </a: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4" name="Google Shape;84;p7"/>
          <p:cNvSpPr/>
          <p:nvPr/>
        </p:nvSpPr>
        <p:spPr>
          <a:xfrm>
            <a:off x="7543800" y="2095500"/>
            <a:ext cx="2964180" cy="25374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semaine type en 1</a:t>
            </a:r>
            <a:r>
              <a:rPr lang="fr-FR" sz="18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ère</a:t>
            </a: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STMG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Enseignement général 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heures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Enseignement techno. 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heures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Click="0" advTm="2000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/>
          <p:nvPr/>
        </p:nvSpPr>
        <p:spPr>
          <a:xfrm>
            <a:off x="9236" y="5948218"/>
            <a:ext cx="99838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Bac STMG: Sciences et Technologies du Management et de la Gestion</a:t>
            </a:r>
            <a:endParaRPr dirty="0"/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3" y="5777927"/>
            <a:ext cx="1873501" cy="100544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/>
          <p:nvPr/>
        </p:nvSpPr>
        <p:spPr>
          <a:xfrm>
            <a:off x="529936" y="471546"/>
            <a:ext cx="1139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b="1" dirty="0">
                <a:solidFill>
                  <a:schemeClr val="dk1"/>
                </a:solidFill>
              </a:rPr>
              <a:t>Des méthodes de travail actives</a:t>
            </a:r>
            <a:endParaRPr b="1" dirty="0"/>
          </a:p>
        </p:txBody>
      </p:sp>
      <p:sp>
        <p:nvSpPr>
          <p:cNvPr id="93" name="Google Shape;93;p8"/>
          <p:cNvSpPr txBox="1"/>
          <p:nvPr/>
        </p:nvSpPr>
        <p:spPr>
          <a:xfrm>
            <a:off x="6170816" y="1236564"/>
            <a:ext cx="462555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Réalisation de podcasts</a:t>
            </a:r>
            <a:endParaRPr sz="2800" b="1" dirty="0">
              <a:solidFill>
                <a:srgbClr val="0070C0"/>
              </a:solidFill>
            </a:endParaRPr>
          </a:p>
        </p:txBody>
      </p:sp>
      <p:pic>
        <p:nvPicPr>
          <p:cNvPr id="94" name="Google Shape;9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7784" y="2340199"/>
            <a:ext cx="5291615" cy="352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F048C5-345F-42CA-8996-8830F6707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06" y="2139104"/>
            <a:ext cx="3809114" cy="3809114"/>
          </a:xfrm>
          <a:prstGeom prst="rect">
            <a:avLst/>
          </a:prstGeom>
        </p:spPr>
      </p:pic>
      <p:sp>
        <p:nvSpPr>
          <p:cNvPr id="9" name="Google Shape;93;p8">
            <a:extLst>
              <a:ext uri="{FF2B5EF4-FFF2-40B4-BE49-F238E27FC236}">
                <a16:creationId xmlns:a16="http://schemas.microsoft.com/office/drawing/2014/main" id="{F383E051-D3C3-4F6F-BAFF-31093E887411}"/>
              </a:ext>
            </a:extLst>
          </p:cNvPr>
          <p:cNvSpPr txBox="1"/>
          <p:nvPr/>
        </p:nvSpPr>
        <p:spPr>
          <a:xfrm>
            <a:off x="742506" y="1052556"/>
            <a:ext cx="462555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</a:rPr>
              <a:t>Intervention de professionnels en classe</a:t>
            </a:r>
            <a:endParaRPr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20000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965</Words>
  <Application>Microsoft Office PowerPoint</Application>
  <PresentationFormat>Grand écran</PresentationFormat>
  <Paragraphs>237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OpenAI</dc:creator>
  <cp:lastModifiedBy>cheftrav1</cp:lastModifiedBy>
  <cp:revision>12</cp:revision>
  <dcterms:created xsi:type="dcterms:W3CDTF">2026-03-24T16:44:10Z</dcterms:created>
  <dcterms:modified xsi:type="dcterms:W3CDTF">2026-04-24T12:02:37Z</dcterms:modified>
</cp:coreProperties>
</file>